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  <p:sldMasterId id="2147483656" r:id="rId3"/>
    <p:sldMasterId id="2147483658" r:id="rId4"/>
    <p:sldMasterId id="2147483659" r:id="rId5"/>
  </p:sldMasterIdLst>
  <p:notesMasterIdLst>
    <p:notesMasterId r:id="rId44"/>
  </p:notesMasterIdLst>
  <p:sldIdLst>
    <p:sldId id="256" r:id="rId6"/>
    <p:sldId id="257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58" r:id="rId19"/>
    <p:sldId id="260" r:id="rId20"/>
    <p:sldId id="262" r:id="rId21"/>
    <p:sldId id="272" r:id="rId22"/>
    <p:sldId id="271" r:id="rId23"/>
    <p:sldId id="270" r:id="rId24"/>
    <p:sldId id="269" r:id="rId25"/>
    <p:sldId id="268" r:id="rId26"/>
    <p:sldId id="267" r:id="rId27"/>
    <p:sldId id="266" r:id="rId28"/>
    <p:sldId id="263" r:id="rId29"/>
    <p:sldId id="264" r:id="rId30"/>
    <p:sldId id="280" r:id="rId31"/>
    <p:sldId id="281" r:id="rId32"/>
    <p:sldId id="278" r:id="rId33"/>
    <p:sldId id="265" r:id="rId34"/>
    <p:sldId id="273" r:id="rId35"/>
    <p:sldId id="274" r:id="rId36"/>
    <p:sldId id="283" r:id="rId37"/>
    <p:sldId id="275" r:id="rId38"/>
    <p:sldId id="279" r:id="rId39"/>
    <p:sldId id="284" r:id="rId40"/>
    <p:sldId id="276" r:id="rId41"/>
    <p:sldId id="282" r:id="rId42"/>
    <p:sldId id="261" r:id="rId43"/>
  </p:sldIdLst>
  <p:sldSz cx="9144000" cy="51450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000000"/>
          </p15:clr>
        </p15:guide>
        <p15:guide id="2" pos="15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04" autoAdjust="0"/>
  </p:normalViewPr>
  <p:slideViewPr>
    <p:cSldViewPr snapToGrid="0">
      <p:cViewPr>
        <p:scale>
          <a:sx n="125" d="100"/>
          <a:sy n="125" d="100"/>
        </p:scale>
        <p:origin x="1194" y="78"/>
      </p:cViewPr>
      <p:guideLst>
        <p:guide orient="horz" pos="3083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7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vgkh.ru/jsk/jkh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gkh.ru/jsk/jkh/gis-zhkkh/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Добрый день! Меня зовут Гузель, я представляю компанию 1С-Рарус. Я расскажу вам про дополнительные модули, позволяющие расширить возможности нашей программы 1С: Учет в управляющих компаниях ЖКХ, ТСЖ и ЖСК и упростить работу предприятий сферы ЖКХ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На сайте можно подключить платежную систему, благодаря чему жилец сможет оплатить свои начисления не выходя из дома через свой личный кабинет</a:t>
            </a:r>
            <a:endParaRPr dirty="0"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77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Доступны также дополнительные модули, такие как например графики. При установке данного модуля в личных кабинетах жильцов появляется 5 видов графиков для удобного анализа своих начислений, задолженности, потреблений счетчиков и </a:t>
            </a:r>
            <a:r>
              <a:rPr lang="ru-RU" dirty="0" err="1"/>
              <a:t>т.д</a:t>
            </a:r>
            <a:endParaRPr dirty="0"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434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Модуль Онлайн-чат позволяет пообщаться с жильцами в режиме онлайн. Например, жилец может зайти на сайт и во всплывающем окне задать интересующий его вопрос, оставить заявку в аварийную службу или передать какие-либо документы</a:t>
            </a:r>
            <a:endParaRPr dirty="0"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022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Можно создавать заявки на пропуска для автомобилей. Эта возможность удобна для домов со своим контрольно-пропускным пунктом. Житель отправляет заявку на проезд автомобиля через КПП, например, для такси, а диспетчер принимает заявки и пропускает нужные машины.</a:t>
            </a:r>
            <a:endParaRPr lang="ru-RU" b="0" dirty="0">
              <a:effectLst/>
            </a:endParaRPr>
          </a:p>
          <a:p>
            <a:endParaRPr dirty="0"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20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Мобильное приложение ЖКХ: Личный кабинет. 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Приложение подходит для управляющих организаций разного уровня: от небольших ТСЖ до крупных управляющих компаний.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ЖКХ: Личный кабинет позволит жильцам контролировать начисления и услуги, подавать показания счетчиков, оплачивать квитанции (и основные начисления, и капремонт), а также быть в курсе новостей сферы ЖКХ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запуске приложения выводится окно с наиболее важными показателями. Можно выполнить все основные операции: посмотреть квитанцию, оплатить начисления, передать показания счетчиков, отправить заявку в УК, посмотреть новости.  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Жильцы смогут посмотреть информацию о начислениях и оплатах помесячно. Это позволит им самостоятельно проверить свои взаиморасчеты, меньше отвлекая УК вопросами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2314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Здесь же жилец сможет посмотреть подробную квитанцию с разбивкой по услугам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180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приложении выводится штрихкод для оплаты в терминалах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327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также можно оплатить услуги прямо с телефона при подключении платежной системы. Все это повышает собираемость платежей.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652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Программа 1С: Учет в управляющих компаниях ЖКХ, ТСЖ и ЖСК позволяет решить обширный круг задач управляющих организаций: от начислений коммунальных услуг и выдачи квитанций до работы с заявками аварийно-диспетчерской службы и формирования отчетности. На слайде перечислены сервисы, с которыми решать эти задачи удобнее и проще. Рассмотрим возможности данных сервисов.</a:t>
            </a:r>
            <a:endParaRPr dirty="0"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Можно отправлять заявки из приложения на почту организации. Например, если жильцу нужна помощь мастера, он делает фотографию и отправляет диспетчерам.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8916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Через приложение жильцы смогут быстрее передавать показания счетчиков, которые автоматически передаются в 1С. 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122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Кроме этого в приложении доступна информация о нормативно-правовых документах в части ЖКХ и подключен надежный канал тематических новостей.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062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 контакты организации показываются в приложении, что помогает жильцам быстро связаться с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управляющией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организацией при необходимости.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440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Реализована отправка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push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-уведомлений для мобильного приложения. Их можно использовать как удобный способ оповещения жильцов о каких-либо событиях. Например: напоминания о необходимости ввести показания счетчиков; напоминания  об оплате; различные объявления.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823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457200"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приложении также доступен модуль для отправки заявок на проезд через КПП, аналогичный модулю на Сайте ЖКХ.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Т.е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заявки на проезд можно отправлять и прямо с телефона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239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МП имеет встроенный обмен данными с 1С: ЖКХ. Принцип работы следующий: из 1С выгружаются данные по лицевым счетам и начислениям за период, жильцы в приложении передают показания и оплачивают услуги, затем переданные показания и произведенные оплаты загружаются автоматически в 1С. При необходимости можно настроить интеграцию и с другими программами индивидуально.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915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Кроме этого мы можем настроить приложение дополнительно под бренд организации, например, изменить название приложения в магазине (чтобы приложение соответствовало названию компании), цветовое оформление и логотипы, а также реализовать любые индивидуальные доработки.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397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Следующее приложение Заявки мастера ЖКХ позволяет удаленно назначать задачи для сотрудников и получать от них отчет о проделанной работе. Диспетчер АДС назначает в заявках в 1С ответственных за выполнение мастеров, и информация по заявкам автоматически выгружается в мобильное приложение мастера, где он видит список всех назначенных ему заявок и информацию по каждой из них.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4843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Мастер в приложении меняет статус заявки при начале работы, а также после выполнения работ. При этом указывается время фактического выполнения и комментарий. Также мастер может сделать фотографию по результатам работ. После этого производится автоматический обмен с базой 1С и информация о заявке обновляется в базе (в том числе будут загружены фотографии)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3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Сайт ЖКХ представляет собой готовое решение на платформе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Битрикс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с личными кабинетами для жильцов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5601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457200"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Отправка СМС из программы позволяет всегда быть на связи с потребителями услуг ЖКХ.</a:t>
            </a:r>
            <a:endParaRPr lang="ru-RU" b="0" dirty="0">
              <a:effectLst/>
            </a:endParaRPr>
          </a:p>
          <a:p>
            <a:pPr indent="457200"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СМС-рассылка позволит: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поддерживать связь с жителями;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рассылать напоминания об оплате;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рассылать напоминания должникам;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создавать оповещения своим сотрудникам;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уведомлять о важных новостях.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583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Все организации ЖКХ обязаны выгружать данные в ГИС ЖКХ. Несоблюдение требований влечет штрафы.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400"/>
              </a:spcAft>
            </a:pP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В программе </a:t>
            </a:r>
            <a:r>
              <a:rPr lang="ru-RU" sz="1800" b="1" i="0" u="none" strike="noStrike" dirty="0">
                <a:solidFill>
                  <a:srgbClr val="3C6B9B"/>
                </a:solidFill>
                <a:effectLst/>
                <a:latin typeface="Roboto" panose="02000000000000000000" pitchFamily="2" charset="0"/>
                <a:hlinkClick r:id="rId3"/>
              </a:rPr>
              <a:t>1С: Учет в управляющих компаниях ЖКХ, ТСЖ и ЖСК</a:t>
            </a: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 доступно два варианта обмена:</a:t>
            </a:r>
            <a:endParaRPr lang="ru-RU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3C6B9B"/>
                </a:solidFill>
                <a:effectLst/>
                <a:latin typeface="Roboto" panose="02000000000000000000" pitchFamily="2" charset="0"/>
                <a:hlinkClick r:id="rId4"/>
              </a:rPr>
              <a:t>Через файлы Excel</a:t>
            </a:r>
            <a:endParaRPr lang="ru-RU" sz="18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Прямой обмен через API</a:t>
            </a:r>
            <a:endParaRPr lang="ru-RU" sz="18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Прямой обмен через API работает буквально по нажатию одной кнопки без использования </a:t>
            </a:r>
            <a:r>
              <a:rPr lang="ru-RU" sz="1800" b="0" i="0" u="none" strike="noStrike" dirty="0" err="1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Эксель</a:t>
            </a: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-таблиц, что позволяет упростить размещение информации на ГИС и сэкономить время сотрудникам.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0849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Все основные преимущества использования прямого обмена представлены на слайде. Сюда входит, например, техподдержка по любым вопросам обмена с ГИС ЖКХ, простота для пользователей, обмен в режиме онлайн.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715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В каждой из квартир есть индивидуальные приборы учета, на воду, электричество, газ. Часто жители забывают подать эти показания вовремя или делают ошибки, что приводит к отклонениям в расчетах ОДН и перерасчетам. Есть возможность сделать процесс сбора показаний счетчиков для управляющих компаний удобнее. Для этого необходимо установить в квартире специальное устройство, «умный счетчик», считывающее показания счетчиков – оно может подключиться сразу к нескольким приборам учета и передать эти показания в управляющую компанию.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620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У нас есть встроенная интеграция с системами умных счетчиков производителей, представленных на слайде. Это позволяет загрузить показания напрямую в 1С.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5681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Как это работает:</a:t>
            </a:r>
            <a:endParaRPr lang="ru-RU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Организация заключает с нами договор на использование сервиса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Рассказывает жильцам о преимуществах использования устройств автоматического считывания показаний счетчиков. Для этого можно разместить объявления на стендах в подъездах домов и в офисе УК. При этом макеты для печати доступны прямо в программе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Жильцы покупают «умные счетчики» (устройства считывания показаний счетчиков) в управляющей компании.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Управляющая компания подключает устройство к счетчикам как к индивидуальным, так и общедомовым.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Устройство передает показания счетчиков в облако.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70B0E"/>
                </a:solidFill>
                <a:effectLst/>
                <a:latin typeface="Roboto" panose="02000000000000000000" pitchFamily="2" charset="0"/>
              </a:rPr>
              <a:t>В 1С при помощи удобного помощника настраивается обмен данными с облачным сервисом и в результате показания будут попадать в программу автоматически.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481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Заявки в аварийно-диспетчерскую службу чаще всего поступают по телефону. Чтобы автоматизировать работу АДС: принимать звонки, быстро фиксировать новое обращение и совершать исходящие вызовы, реализована интеграция с телефонией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Софтфон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4618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Прямо через 1С диспетчер принимает звонок, программа определяет абонента по номеру телефона и выводит все заявки данного абонента. При этом можно привязать звонок к уже имеющейся заявке (например, когда жилец звонит уточнить статус своего обращения) или быстро внести основные данные по новой заявке. Все звонки записываются и их можно переслушать в любой момент прямо в 1С.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630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Возможности использования различных сервисов, как можно было увидеть, достаточно обширны и продолжают развиваться.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Также оказывается техническая поддержка всех этих сервисов. Контакты представлены на слайде.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Благодарю Вас за внимание!</a:t>
            </a:r>
            <a:endParaRPr dirty="0"/>
          </a:p>
        </p:txBody>
      </p:sp>
      <p:sp>
        <p:nvSpPr>
          <p:cNvPr id="125" name="Google Shape;125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На сайте можно разместить информацию о компании, новости и объявления, разместить отчеты о деятельности и произвольные документы. Также для жильцов доступны форум для общения, фото и видео-галерея</a:t>
            </a:r>
            <a:br>
              <a:rPr lang="ru-RU" dirty="0"/>
            </a:br>
            <a:endParaRPr dirty="0"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268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Также выводится список домов в обслуживании на </a:t>
            </a:r>
            <a:r>
              <a:rPr lang="ru-RU" dirty="0" err="1"/>
              <a:t>яндекс</a:t>
            </a:r>
            <a:r>
              <a:rPr lang="ru-RU" dirty="0"/>
              <a:t>-карте и электронный паспорт каждого дома</a:t>
            </a:r>
            <a:endParaRPr dirty="0"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552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Для каждого лицевого счета формируется свой личный кабинет, в котором есть следующие возможности</a:t>
            </a:r>
            <a:br>
              <a:rPr lang="ru-RU" dirty="0"/>
            </a:br>
            <a:r>
              <a:rPr lang="ru-RU" dirty="0"/>
              <a:t>Просмотр объявлений и участие в различных опросах от управляющей компании</a:t>
            </a:r>
            <a:endParaRPr dirty="0"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01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Выводится история всех взаиморасчетов за прошлые периоды: суммы начислений, оплат, перерасчетов и </a:t>
            </a:r>
            <a:r>
              <a:rPr lang="ru-RU" dirty="0" err="1"/>
              <a:t>т.д</a:t>
            </a:r>
            <a:endParaRPr dirty="0"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147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А также доступны для просмотра и печати квитанции за любой прошлый период и за текущий месяц</a:t>
            </a:r>
            <a:endParaRPr dirty="0"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755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 специальном разделе жилец может внести показания своих счетчиков, которые затем будут отправлены в автоматическом режиме в 1С, где УК произведет расчет начислений</a:t>
            </a:r>
            <a:endParaRPr dirty="0"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74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3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ctr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marL="1371600" lvl="2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marL="2286000" lvl="4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ctrTitle"/>
          </p:nvPr>
        </p:nvSpPr>
        <p:spPr>
          <a:xfrm>
            <a:off x="251520" y="2095277"/>
            <a:ext cx="864096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055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8172450" y="4035425"/>
            <a:ext cx="785812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1-2</a:t>
            </a: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 года</a:t>
            </a:r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1835150" y="280987"/>
            <a:ext cx="64087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 </a:t>
            </a:r>
            <a:br>
              <a:rPr lang="en-US" sz="16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 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5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51;p9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11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" name="Google Shape;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412750"/>
            <a:ext cx="1141412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tunes.apple.com/ru/app/zkh-licnyj-kabinet/id1078559449?mt=8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ay.google.com/store/apps/details?id=ru.vdgb_soft.zhkh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gb-soft.ru/jsk/jkh/screen22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971550" y="1504867"/>
            <a:ext cx="751835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400"/>
              <a:buFont typeface="Arial"/>
              <a:buNone/>
            </a:pPr>
            <a:r>
              <a:rPr lang="ru-RU" sz="2400" b="1" i="0" u="none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1С:ЖКХ и сервисы, которые делают проще работу предприятий ЖКХ</a:t>
            </a:r>
            <a:endParaRPr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971550" y="2701925"/>
            <a:ext cx="7029450" cy="12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Габдрахманова Гузель </a:t>
            </a:r>
            <a:r>
              <a:rPr lang="ru-RU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Тахировна</a:t>
            </a:r>
            <a:endParaRPr dirty="0"/>
          </a:p>
        </p:txBody>
      </p:sp>
      <p:sp>
        <p:nvSpPr>
          <p:cNvPr id="72" name="Google Shape;72;p13"/>
          <p:cNvSpPr txBox="1"/>
          <p:nvPr/>
        </p:nvSpPr>
        <p:spPr>
          <a:xfrm>
            <a:off x="971550" y="3292475"/>
            <a:ext cx="702945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Ведущий консультант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Сайт ЖКХ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pic>
        <p:nvPicPr>
          <p:cNvPr id="1026" name="Picture 2" descr="Оплата коммунальных платежей">
            <a:extLst>
              <a:ext uri="{FF2B5EF4-FFF2-40B4-BE49-F238E27FC236}">
                <a16:creationId xmlns:a16="http://schemas.microsoft.com/office/drawing/2014/main" id="{81DC6A2B-AA66-4CB2-ADA4-025E165B6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14185"/>
            <a:ext cx="6594940" cy="330319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9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Сайт ЖКХ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7D8C3-A0FC-4D7D-8E52-556660543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77" y="1282699"/>
            <a:ext cx="3867935" cy="294550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416F32-455E-49C9-AE53-7912FA652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889" y="1236032"/>
            <a:ext cx="3634586" cy="303883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16B70E-FA58-4F88-9860-3B56D355F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9689" y="1702322"/>
            <a:ext cx="3371240" cy="257254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5899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Сайт ЖКХ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pic>
        <p:nvPicPr>
          <p:cNvPr id="9" name="Picture 2" descr="ÐÐ½Ð»Ð°Ð¹Ð½ ÑÐ°Ñ">
            <a:extLst>
              <a:ext uri="{FF2B5EF4-FFF2-40B4-BE49-F238E27FC236}">
                <a16:creationId xmlns:a16="http://schemas.microsoft.com/office/drawing/2014/main" id="{17B83BE3-12C4-4D6C-9C50-57E1D29D3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29983"/>
            <a:ext cx="7035580" cy="38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4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Сайт ЖКХ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pic>
        <p:nvPicPr>
          <p:cNvPr id="11" name="Picture 2" descr="Список заявок, по которым ожидается прибытие">
            <a:extLst>
              <a:ext uri="{FF2B5EF4-FFF2-40B4-BE49-F238E27FC236}">
                <a16:creationId xmlns:a16="http://schemas.microsoft.com/office/drawing/2014/main" id="{1B613F82-7614-4241-936F-23634BFA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282699"/>
            <a:ext cx="6552873" cy="309566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5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ЖКХ: Личный кабинет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5E1778-3959-4847-A6FF-81C9B8A6F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6" y="1069975"/>
            <a:ext cx="1728787" cy="34821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65DB35-1A29-4023-9E07-077F4A11A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71" y="1485583"/>
            <a:ext cx="1572341" cy="28209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156C04-D404-4C3C-ACFF-0E774FF3F0A7}"/>
              </a:ext>
            </a:extLst>
          </p:cNvPr>
          <p:cNvSpPr txBox="1"/>
          <p:nvPr/>
        </p:nvSpPr>
        <p:spPr>
          <a:xfrm>
            <a:off x="2340051" y="1022008"/>
            <a:ext cx="4572000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/>
              <a:t>Лучший способ быть на </a:t>
            </a:r>
            <a:r>
              <a:rPr lang="ru-RU" sz="2000" b="1" dirty="0" smtClean="0"/>
              <a:t>связи</a:t>
            </a:r>
          </a:p>
          <a:p>
            <a:pPr>
              <a:lnSpc>
                <a:spcPct val="114000"/>
              </a:lnSpc>
            </a:pPr>
            <a:r>
              <a:rPr lang="ru-RU" sz="2000" b="1" dirty="0" smtClean="0"/>
              <a:t>с </a:t>
            </a:r>
            <a:r>
              <a:rPr lang="ru-RU" sz="2000" b="1" dirty="0"/>
              <a:t>потребителями!</a:t>
            </a:r>
          </a:p>
        </p:txBody>
      </p:sp>
      <p:pic>
        <p:nvPicPr>
          <p:cNvPr id="18" name="Рисунок 17">
            <a:hlinkClick r:id="rId6"/>
            <a:extLst>
              <a:ext uri="{FF2B5EF4-FFF2-40B4-BE49-F238E27FC236}">
                <a16:creationId xmlns:a16="http://schemas.microsoft.com/office/drawing/2014/main" id="{BE291366-81C0-4552-89E5-0D22A5BBF1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6E6E6E">
                  <a:alpha val="43137"/>
                </a:srgbClr>
              </a:clrFrom>
              <a:clrTo>
                <a:srgbClr val="6E6E6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2215" r="1016" b="2474"/>
          <a:stretch/>
        </p:blipFill>
        <p:spPr>
          <a:xfrm>
            <a:off x="2887172" y="3760155"/>
            <a:ext cx="1438036" cy="446169"/>
          </a:xfrm>
          <a:prstGeom prst="rect">
            <a:avLst/>
          </a:prstGeom>
        </p:spPr>
      </p:pic>
      <p:pic>
        <p:nvPicPr>
          <p:cNvPr id="19" name="Рисунок 18">
            <a:hlinkClick r:id="rId8"/>
            <a:extLst>
              <a:ext uri="{FF2B5EF4-FFF2-40B4-BE49-F238E27FC236}">
                <a16:creationId xmlns:a16="http://schemas.microsoft.com/office/drawing/2014/main" id="{4B9DD182-16B7-4F29-BE6C-D919D86510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60155"/>
            <a:ext cx="1447035" cy="446169"/>
          </a:xfrm>
          <a:prstGeom prst="rect">
            <a:avLst/>
          </a:prstGeom>
        </p:spPr>
      </p:pic>
      <p:sp>
        <p:nvSpPr>
          <p:cNvPr id="16" name="Google Shape;91;p15">
            <a:extLst>
              <a:ext uri="{FF2B5EF4-FFF2-40B4-BE49-F238E27FC236}">
                <a16:creationId xmlns:a16="http://schemas.microsoft.com/office/drawing/2014/main" id="{3A44D827-20A9-44D1-8AB9-7C91C842A528}"/>
              </a:ext>
            </a:extLst>
          </p:cNvPr>
          <p:cNvSpPr txBox="1">
            <a:spLocks/>
          </p:cNvSpPr>
          <p:nvPr/>
        </p:nvSpPr>
        <p:spPr>
          <a:xfrm>
            <a:off x="2218787" y="2061975"/>
            <a:ext cx="4463782" cy="117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553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1" indent="0">
              <a:spcBef>
                <a:spcPts val="0"/>
              </a:spcBef>
              <a:buSzPts val="2000"/>
              <a:buNone/>
            </a:pPr>
            <a:r>
              <a:rPr lang="ru-RU" dirty="0" smtClean="0"/>
              <a:t>Приложение подходит для: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 smtClean="0"/>
              <a:t>Управляющих компаний</a:t>
            </a: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 smtClean="0"/>
              <a:t>ТСЖ, ТСН</a:t>
            </a: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 smtClean="0"/>
              <a:t>Дачных и коттеджных поселков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ЖКХ: Личный кабинет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14906C-9C2A-4910-885A-41364BEF5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02" y="867568"/>
            <a:ext cx="1676792" cy="366664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Google Shape;91;p15">
            <a:extLst>
              <a:ext uri="{FF2B5EF4-FFF2-40B4-BE49-F238E27FC236}">
                <a16:creationId xmlns:a16="http://schemas.microsoft.com/office/drawing/2014/main" id="{3A44D827-20A9-44D1-8AB9-7C91C842A528}"/>
              </a:ext>
            </a:extLst>
          </p:cNvPr>
          <p:cNvSpPr txBox="1">
            <a:spLocks/>
          </p:cNvSpPr>
          <p:nvPr/>
        </p:nvSpPr>
        <p:spPr>
          <a:xfrm>
            <a:off x="2413268" y="1575117"/>
            <a:ext cx="4463782" cy="2407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553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1" indent="0">
              <a:spcBef>
                <a:spcPts val="0"/>
              </a:spcBef>
              <a:buSzPts val="2000"/>
              <a:buNone/>
            </a:pPr>
            <a:r>
              <a:rPr lang="ru-RU" dirty="0" smtClean="0"/>
              <a:t>Доступны все основные операции:</a:t>
            </a:r>
          </a:p>
          <a:p>
            <a:pPr marL="127001" indent="0">
              <a:spcBef>
                <a:spcPts val="0"/>
              </a:spcBef>
              <a:buSzPts val="2000"/>
              <a:buNone/>
            </a:pPr>
            <a:endParaRPr lang="ru-RU" dirty="0" smtClean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 smtClean="0"/>
              <a:t>Просмотр квитанции</a:t>
            </a: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 smtClean="0"/>
              <a:t>Оплата начислений</a:t>
            </a: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 smtClean="0"/>
              <a:t>Передача показаний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 smtClean="0"/>
              <a:t>Отправка заявок в УК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 smtClean="0"/>
              <a:t>Просмотр новостей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ЖКХ: Личный кабинет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628605-1DC0-496A-8688-D12DA1807D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5" y="1168527"/>
            <a:ext cx="1863107" cy="33121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Google Shape;91;p15">
            <a:extLst>
              <a:ext uri="{FF2B5EF4-FFF2-40B4-BE49-F238E27FC236}">
                <a16:creationId xmlns:a16="http://schemas.microsoft.com/office/drawing/2014/main" id="{3A44D827-20A9-44D1-8AB9-7C91C842A528}"/>
              </a:ext>
            </a:extLst>
          </p:cNvPr>
          <p:cNvSpPr txBox="1">
            <a:spLocks/>
          </p:cNvSpPr>
          <p:nvPr/>
        </p:nvSpPr>
        <p:spPr>
          <a:xfrm>
            <a:off x="2413268" y="1776622"/>
            <a:ext cx="6014452" cy="2407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553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1" indent="0">
              <a:spcBef>
                <a:spcPts val="0"/>
              </a:spcBef>
              <a:buSzPts val="2000"/>
              <a:buNone/>
            </a:pPr>
            <a:r>
              <a:rPr lang="ru-RU" dirty="0"/>
              <a:t>В ЖКХ: Личный кабинет пользователь может просмотреть историю расчетов за услуги ЖКХ</a:t>
            </a:r>
            <a:r>
              <a:rPr lang="ru-RU" dirty="0" smtClean="0"/>
              <a:t>:</a:t>
            </a:r>
          </a:p>
          <a:p>
            <a:pPr marL="127001" indent="0">
              <a:spcBef>
                <a:spcPts val="0"/>
              </a:spcBef>
              <a:buSzPts val="2000"/>
              <a:buNone/>
            </a:pP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 smtClean="0"/>
              <a:t>Основные начисления</a:t>
            </a: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 smtClean="0"/>
              <a:t>Капитальный ремонт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560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ЖКХ: Личный кабинет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2511476" y="2289492"/>
            <a:ext cx="5589536" cy="868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indent="-55562">
              <a:spcBef>
                <a:spcPts val="0"/>
              </a:spcBef>
            </a:pPr>
            <a:r>
              <a:rPr lang="ru-RU" sz="2000" dirty="0"/>
              <a:t>Ознакомиться с подробной квитанцией </a:t>
            </a:r>
            <a:r>
              <a:rPr lang="ru-RU" sz="2000" dirty="0" smtClean="0"/>
              <a:t>ЖКХ</a:t>
            </a:r>
          </a:p>
          <a:p>
            <a:pPr marL="182563" indent="-55562">
              <a:spcBef>
                <a:spcPts val="0"/>
              </a:spcBef>
            </a:pPr>
            <a:r>
              <a:rPr lang="ru-RU" sz="2000" dirty="0" smtClean="0"/>
              <a:t>за </a:t>
            </a:r>
            <a:r>
              <a:rPr lang="ru-RU" sz="2000" dirty="0"/>
              <a:t>период начисления</a:t>
            </a: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66DE3C9-9F4E-4AF5-978D-AA34243AE04E}"/>
              </a:ext>
            </a:extLst>
          </p:cNvPr>
          <p:cNvGrpSpPr/>
          <p:nvPr/>
        </p:nvGrpSpPr>
        <p:grpSpPr>
          <a:xfrm>
            <a:off x="313301" y="1150463"/>
            <a:ext cx="1864800" cy="3312000"/>
            <a:chOff x="2501661" y="1801170"/>
            <a:chExt cx="2429999" cy="432487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98C9F01-7F0A-4E87-867F-6BEA6FCC1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661" y="1801170"/>
              <a:ext cx="2429999" cy="4320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54A1E7A-C3DF-4B7F-9687-C02A64486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2"/>
            <a:stretch/>
          </p:blipFill>
          <p:spPr>
            <a:xfrm>
              <a:off x="2501661" y="1958196"/>
              <a:ext cx="2429999" cy="416784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26923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ЖКХ: Личный кабинет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325AA2-401A-48F9-869F-034FEB66CF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/>
          <a:stretch/>
        </p:blipFill>
        <p:spPr>
          <a:xfrm>
            <a:off x="248254" y="1230360"/>
            <a:ext cx="1872000" cy="32066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95378B-C11D-4EED-909D-ED69F17984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/>
          <a:stretch/>
        </p:blipFill>
        <p:spPr>
          <a:xfrm>
            <a:off x="2304713" y="1230359"/>
            <a:ext cx="1834555" cy="3206601"/>
          </a:xfrm>
          <a:prstGeom prst="rect">
            <a:avLst/>
          </a:prstGeom>
        </p:spPr>
      </p:pic>
      <p:sp>
        <p:nvSpPr>
          <p:cNvPr id="11" name="Google Shape;116;p17"/>
          <p:cNvSpPr txBox="1">
            <a:spLocks/>
          </p:cNvSpPr>
          <p:nvPr/>
        </p:nvSpPr>
        <p:spPr>
          <a:xfrm>
            <a:off x="4139268" y="2399636"/>
            <a:ext cx="4814232" cy="868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2563" indent="-55562">
              <a:spcBef>
                <a:spcPts val="0"/>
              </a:spcBef>
            </a:pPr>
            <a:r>
              <a:rPr lang="ru-RU" dirty="0"/>
              <a:t>Сформировать </a:t>
            </a:r>
            <a:r>
              <a:rPr lang="ru-RU" dirty="0" err="1" smtClean="0"/>
              <a:t>штрихкод</a:t>
            </a:r>
            <a:endParaRPr lang="ru-RU" dirty="0" smtClean="0"/>
          </a:p>
          <a:p>
            <a:pPr marL="182563" indent="-55562">
              <a:spcBef>
                <a:spcPts val="0"/>
              </a:spcBef>
            </a:pPr>
            <a:r>
              <a:rPr lang="ru-RU" dirty="0" smtClean="0"/>
              <a:t>для </a:t>
            </a:r>
            <a:r>
              <a:rPr lang="ru-RU" dirty="0"/>
              <a:t>удобной оплаты через терминал</a:t>
            </a:r>
          </a:p>
        </p:txBody>
      </p:sp>
    </p:spTree>
    <p:extLst>
      <p:ext uri="{BB962C8B-B14F-4D97-AF65-F5344CB8AC3E}">
        <p14:creationId xmlns:p14="http://schemas.microsoft.com/office/powerpoint/2010/main" val="183559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ЖКХ: Личный кабинет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6493469" y="2388394"/>
            <a:ext cx="2053221" cy="368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Оплата </a:t>
            </a: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прямо</a:t>
            </a: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телефона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AB40AB-E2F2-41E8-BDD5-C082488F9A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60" t="12379" r="7300" b="6656"/>
          <a:stretch/>
        </p:blipFill>
        <p:spPr>
          <a:xfrm>
            <a:off x="241217" y="1104690"/>
            <a:ext cx="1872000" cy="335956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AB0909-B9C7-401F-9FAB-69437FAA30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44" t="12962" r="7070" b="7110"/>
          <a:stretch/>
        </p:blipFill>
        <p:spPr>
          <a:xfrm>
            <a:off x="2395792" y="1112834"/>
            <a:ext cx="1872001" cy="335142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D93E6E-77CE-4E83-979E-8B7BA60489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15" t="12650" r="6611" b="5095"/>
          <a:stretch/>
        </p:blipFill>
        <p:spPr>
          <a:xfrm>
            <a:off x="4572000" y="1104690"/>
            <a:ext cx="1872000" cy="335956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9625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Дополнительные модули ЖКХ</a:t>
            </a:r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1" indent="0">
              <a:spcBef>
                <a:spcPts val="0"/>
              </a:spcBef>
              <a:buSzPts val="2000"/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34" name="Google Shape;91;p15">
            <a:extLst>
              <a:ext uri="{FF2B5EF4-FFF2-40B4-BE49-F238E27FC236}">
                <a16:creationId xmlns:a16="http://schemas.microsoft.com/office/drawing/2014/main" id="{3A44D827-20A9-44D1-8AB9-7C91C842A528}"/>
              </a:ext>
            </a:extLst>
          </p:cNvPr>
          <p:cNvSpPr txBox="1">
            <a:spLocks/>
          </p:cNvSpPr>
          <p:nvPr/>
        </p:nvSpPr>
        <p:spPr>
          <a:xfrm>
            <a:off x="403225" y="15906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553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/>
              <a:t>1С: Сайт ЖКХ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/>
              <a:t>Мобильное приложение «ЖКХ: Личный кабинет»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/>
              <a:t>Мобильное приложение «Заявки мастера ЖКХ»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/>
              <a:t>Рассылка СМС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/>
              <a:t>Сервис прямого обмена с ГИС ЖКХ через </a:t>
            </a:r>
            <a:r>
              <a:rPr lang="en-US" dirty="0"/>
              <a:t>API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/>
              <a:t>Сервис загрузки показаний умных счетчиков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/>
              <a:t>Интеграция с телефонией (</a:t>
            </a:r>
            <a:r>
              <a:rPr lang="ru-RU" dirty="0" err="1"/>
              <a:t>Софтфон</a:t>
            </a:r>
            <a:r>
              <a:rPr lang="ru-RU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ЖКХ: Личный кабинет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6412489" y="2483826"/>
            <a:ext cx="2499851" cy="80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Отправка </a:t>
            </a: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заявок</a:t>
            </a: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обслуживание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6D599E-A961-44EE-9706-04740E82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24552"/>
            <a:ext cx="1872000" cy="33276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D93C5B-0EE4-4C92-BA16-AC3E6D706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13" y="1230066"/>
            <a:ext cx="1872000" cy="33220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50BA52-25E2-458A-83AD-3D9D46283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01" y="1224552"/>
            <a:ext cx="1872000" cy="33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7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ЖКХ: Личный кабинет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5216537" y="2195541"/>
            <a:ext cx="3196588" cy="104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Передача</a:t>
            </a: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показаний 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счетчиков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04E554-DEBF-410E-BBD9-DEC060802E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5" y="1056974"/>
            <a:ext cx="1872000" cy="332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0E2D78-B524-46E1-87D8-7A6BC4D744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06" y="1056974"/>
            <a:ext cx="1872000" cy="33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98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ЖКХ: Личный кабинет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549406" y="2274348"/>
            <a:ext cx="4312019" cy="11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База </a:t>
            </a: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нормативных</a:t>
            </a: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сферы ЖКХ </a:t>
            </a: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канал тематических новостей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939CE7-09D4-4822-B223-9A0D08ADB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188438"/>
            <a:ext cx="1872000" cy="33279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9E30CA-B964-4B5A-9678-20BC1D8C28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88" y="1188437"/>
            <a:ext cx="1872000" cy="3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15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ЖКХ: Личны</a:t>
            </a:r>
            <a:r>
              <a:rPr lang="ru-RU" dirty="0"/>
              <a:t>й кабинет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2367709" y="2488957"/>
            <a:ext cx="6562931" cy="42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контактные данные организации в одном месте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146EB7-6200-4616-86B9-C2E020E0BC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/>
          <a:stretch/>
        </p:blipFill>
        <p:spPr>
          <a:xfrm>
            <a:off x="250825" y="936196"/>
            <a:ext cx="2058035" cy="35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8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ЖКХ: Личный кабинет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3901813" y="2485942"/>
            <a:ext cx="4247433" cy="41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Рассылка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push-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уведомлений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64321DA-23B9-492F-9241-748F2B1B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96573"/>
            <a:ext cx="1671636" cy="36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A7A298D-865C-4C07-9927-E8AADE2D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19" y="884384"/>
            <a:ext cx="1671636" cy="36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78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ЖКХ: Личный кабинет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3835515" y="2470308"/>
            <a:ext cx="4630305" cy="50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Заявки на проезд </a:t>
            </a: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 через 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КПП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pic>
        <p:nvPicPr>
          <p:cNvPr id="9" name="Picture 2" descr="Для создания новой заявки нажимаем на соответствующую кнопку">
            <a:extLst>
              <a:ext uri="{FF2B5EF4-FFF2-40B4-BE49-F238E27FC236}">
                <a16:creationId xmlns:a16="http://schemas.microsoft.com/office/drawing/2014/main" id="{A8D12B35-E364-4F94-9B27-5C416775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5" y="973700"/>
            <a:ext cx="1591384" cy="349454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Можно посмотреть список всех заявок">
            <a:extLst>
              <a:ext uri="{FF2B5EF4-FFF2-40B4-BE49-F238E27FC236}">
                <a16:creationId xmlns:a16="http://schemas.microsoft.com/office/drawing/2014/main" id="{F7589977-B2ED-4020-BA57-78ED441D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14" y="973700"/>
            <a:ext cx="1609374" cy="349454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ЖКХ: Личный кабинет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841865" y="2255327"/>
            <a:ext cx="4006588" cy="175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/>
              <a:t>Данные в приложение загружаются </a:t>
            </a:r>
            <a:r>
              <a:rPr lang="ru-RU" sz="1600" dirty="0" smtClean="0"/>
              <a:t>из </a:t>
            </a:r>
            <a:r>
              <a:rPr lang="ru-RU" sz="1600" dirty="0"/>
              <a:t>программы</a:t>
            </a:r>
            <a:r>
              <a:rPr lang="en-US" sz="1600" dirty="0"/>
              <a:t> </a:t>
            </a:r>
            <a:r>
              <a:rPr lang="ru-RU" sz="1600" dirty="0"/>
              <a:t>1С:Учет в управляющих компаниях ЖКХ, ТСЖ и ЖСК </a:t>
            </a:r>
          </a:p>
          <a:p>
            <a:pPr algn="ctr"/>
            <a:r>
              <a:rPr lang="ru-RU" sz="1600" dirty="0"/>
              <a:t>Также можно настроить интеграцию с другими программами</a:t>
            </a: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8DF93E-B457-44F0-BC52-A8A5DC0353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2" y="1558679"/>
            <a:ext cx="1094440" cy="21157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BB4A21-8EB3-461F-B675-E3687FCFD9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57"/>
          <a:stretch/>
        </p:blipFill>
        <p:spPr>
          <a:xfrm>
            <a:off x="250825" y="928482"/>
            <a:ext cx="4263913" cy="35934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1A695D-A92A-4E2F-9C39-86B286BD5E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76" y="1912497"/>
            <a:ext cx="1342529" cy="25953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C791FF-816E-4E31-85C0-0E7EC5DC2D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64" y="2238305"/>
            <a:ext cx="1186001" cy="21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47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ЖКХ: Личный кабинет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4723C1-530C-4027-A0AB-1A8EE145A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7"/>
          <a:stretch/>
        </p:blipFill>
        <p:spPr>
          <a:xfrm>
            <a:off x="250825" y="930044"/>
            <a:ext cx="3862564" cy="35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70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Заявки мастера ЖКХ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  <p:pic>
        <p:nvPicPr>
          <p:cNvPr id="9" name="Picture 2" descr="Новые заявки появятся в списке задач">
            <a:extLst>
              <a:ext uri="{FF2B5EF4-FFF2-40B4-BE49-F238E27FC236}">
                <a16:creationId xmlns:a16="http://schemas.microsoft.com/office/drawing/2014/main" id="{D48953ED-0ADE-44FC-BC0D-E5B8973B0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5" y="867568"/>
            <a:ext cx="1688766" cy="364882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Новые заявки появятся в списке задач, подробности задачи">
            <a:extLst>
              <a:ext uri="{FF2B5EF4-FFF2-40B4-BE49-F238E27FC236}">
                <a16:creationId xmlns:a16="http://schemas.microsoft.com/office/drawing/2014/main" id="{D3CC936B-5267-4B18-BD29-2F808185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62" y="874350"/>
            <a:ext cx="1681984" cy="364203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14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Заявки мастера ЖКХ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  <p:pic>
        <p:nvPicPr>
          <p:cNvPr id="9" name="Picture 2" descr="При принятии задачи в работу меняем статус на значение В работе">
            <a:extLst>
              <a:ext uri="{FF2B5EF4-FFF2-40B4-BE49-F238E27FC236}">
                <a16:creationId xmlns:a16="http://schemas.microsoft.com/office/drawing/2014/main" id="{C6684442-6B65-4ECC-A7D4-1924B13F1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0335"/>
            <a:ext cx="1606537" cy="3492753"/>
          </a:xfrm>
          <a:prstGeom prst="rect">
            <a:avLst/>
          </a:prstGeom>
          <a:noFill/>
          <a:ln w="95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Автоматически предлагается выполнить синхронизацию">
            <a:extLst>
              <a:ext uri="{FF2B5EF4-FFF2-40B4-BE49-F238E27FC236}">
                <a16:creationId xmlns:a16="http://schemas.microsoft.com/office/drawing/2014/main" id="{3FB3D5A5-BFAD-4B98-B6B1-B61905110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46" y="998448"/>
            <a:ext cx="1605553" cy="348624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Фотография результата работ добавлена">
            <a:extLst>
              <a:ext uri="{FF2B5EF4-FFF2-40B4-BE49-F238E27FC236}">
                <a16:creationId xmlns:a16="http://schemas.microsoft.com/office/drawing/2014/main" id="{011E291E-A413-4FC4-90DF-78CCE7BC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2" y="998449"/>
            <a:ext cx="1603284" cy="3486249"/>
          </a:xfrm>
          <a:prstGeom prst="rect">
            <a:avLst/>
          </a:prstGeom>
          <a:noFill/>
          <a:ln w="95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6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Сайт ЖКХ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3DC90-5928-4E1F-BA91-6735A73FB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049337"/>
            <a:ext cx="5765773" cy="342699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88009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Рассылка СМС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0" y="1041552"/>
            <a:ext cx="6961239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350" dirty="0">
                <a:sym typeface="Roboto"/>
                <a:hlinkClick r:id="rId3"/>
              </a:rPr>
              <a:t>Рассылка СМС </a:t>
            </a:r>
            <a:r>
              <a:rPr lang="en-US" sz="1350" dirty="0" err="1">
                <a:sym typeface="Roboto"/>
                <a:hlinkClick r:id="rId3"/>
              </a:rPr>
              <a:t>на</a:t>
            </a:r>
            <a:r>
              <a:rPr lang="en-US" sz="1350" dirty="0">
                <a:sym typeface="Roboto"/>
                <a:hlinkClick r:id="rId3"/>
              </a:rPr>
              <a:t> мобильные </a:t>
            </a:r>
            <a:r>
              <a:rPr lang="en-US" sz="1350" dirty="0" smtClean="0">
                <a:sym typeface="Roboto"/>
                <a:hlinkClick r:id="rId3"/>
              </a:rPr>
              <a:t>телефоны</a:t>
            </a:r>
            <a:endParaRPr lang="ru-RU" sz="1350" dirty="0" smtClean="0">
              <a:sym typeface="Roboto"/>
            </a:endParaRPr>
          </a:p>
          <a:p>
            <a:r>
              <a:rPr lang="en-US" sz="1350" dirty="0" smtClean="0">
                <a:sym typeface="Roboto"/>
              </a:rPr>
              <a:t>удобный </a:t>
            </a:r>
            <a:r>
              <a:rPr lang="en-US" sz="1350" dirty="0">
                <a:sym typeface="Roboto"/>
              </a:rPr>
              <a:t>и эффективный </a:t>
            </a:r>
            <a:r>
              <a:rPr lang="en-US" sz="1350" dirty="0" smtClean="0">
                <a:sym typeface="Roboto"/>
              </a:rPr>
              <a:t>инструмент,</a:t>
            </a:r>
            <a:r>
              <a:rPr lang="ru-RU" sz="1350" dirty="0" smtClean="0">
                <a:sym typeface="Roboto"/>
              </a:rPr>
              <a:t> </a:t>
            </a:r>
            <a:r>
              <a:rPr lang="en-US" sz="1350" dirty="0" smtClean="0">
                <a:sym typeface="Roboto"/>
              </a:rPr>
              <a:t>позволяющий</a:t>
            </a:r>
            <a:r>
              <a:rPr lang="en-US" sz="1350" dirty="0">
                <a:sym typeface="Roboto"/>
              </a:rPr>
              <a:t>:</a:t>
            </a:r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en-US" sz="1350" dirty="0">
                <a:sym typeface="Roboto"/>
              </a:rPr>
              <a:t>поддерживать постоянную связь с жителями</a:t>
            </a:r>
            <a:r>
              <a:rPr lang="ru-RU" sz="1350" dirty="0">
                <a:sym typeface="Roboto"/>
              </a:rPr>
              <a:t>;</a:t>
            </a:r>
            <a:endParaRPr lang="en-US" sz="1350" dirty="0">
              <a:sym typeface="Roboto"/>
            </a:endParaRPr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en-US" sz="1350" dirty="0">
                <a:sym typeface="Roboto"/>
              </a:rPr>
              <a:t>рассылать напоминания о необходимости оплаты</a:t>
            </a:r>
            <a:r>
              <a:rPr lang="ru-RU" sz="1350" dirty="0">
                <a:sym typeface="Roboto"/>
              </a:rPr>
              <a:t>;</a:t>
            </a:r>
            <a:endParaRPr lang="en-US" sz="1350" dirty="0">
              <a:sym typeface="Roboto"/>
            </a:endParaRPr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en-US" sz="1350" dirty="0">
                <a:sym typeface="Roboto"/>
              </a:rPr>
              <a:t>рассылать напоминания должникам</a:t>
            </a:r>
            <a:r>
              <a:rPr lang="ru-RU" sz="1350" dirty="0">
                <a:sym typeface="Roboto"/>
              </a:rPr>
              <a:t>;</a:t>
            </a:r>
            <a:endParaRPr lang="en-US" sz="1350" dirty="0">
              <a:sym typeface="Roboto"/>
            </a:endParaRPr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en-US" sz="1350" dirty="0">
                <a:sym typeface="Roboto"/>
              </a:rPr>
              <a:t>создавать оповещения сотрудникам организации ЖКХ</a:t>
            </a:r>
            <a:r>
              <a:rPr lang="ru-RU" sz="1350" dirty="0">
                <a:sym typeface="Roboto"/>
              </a:rPr>
              <a:t>;</a:t>
            </a:r>
            <a:endParaRPr lang="en-US" sz="1350" dirty="0">
              <a:sym typeface="Roboto"/>
            </a:endParaRPr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en-US" sz="1350" dirty="0">
                <a:sym typeface="Roboto"/>
              </a:rPr>
              <a:t>уведомлять о важных новостях</a:t>
            </a:r>
            <a:r>
              <a:rPr lang="ru-RU" sz="1350" dirty="0">
                <a:sym typeface="Roboto"/>
              </a:rPr>
              <a:t>.</a:t>
            </a:r>
            <a:endParaRPr lang="en-US" sz="1350" dirty="0">
              <a:sym typeface="Roboto"/>
            </a:endParaRP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B20051-E5DD-46EE-8727-8F1547D30A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4" b="10407"/>
          <a:stretch/>
        </p:blipFill>
        <p:spPr>
          <a:xfrm>
            <a:off x="4236720" y="2880234"/>
            <a:ext cx="4624705" cy="16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59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Прямой обмен с ГИС ЖКХ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/>
          </a:p>
        </p:txBody>
      </p:sp>
      <p:pic>
        <p:nvPicPr>
          <p:cNvPr id="1026" name="Picture 2" descr="Сервис прямого обмена с ГИС ЖКХ через API я">
            <a:extLst>
              <a:ext uri="{FF2B5EF4-FFF2-40B4-BE49-F238E27FC236}">
                <a16:creationId xmlns:a16="http://schemas.microsoft.com/office/drawing/2014/main" id="{8A0CFF79-D61A-42AB-B979-45D73DF0A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/>
          <a:stretch/>
        </p:blipFill>
        <p:spPr bwMode="auto">
          <a:xfrm>
            <a:off x="306325" y="1142999"/>
            <a:ext cx="6254087" cy="15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ервис прямого обмена с ГИС ЖКХ через API">
            <a:extLst>
              <a:ext uri="{FF2B5EF4-FFF2-40B4-BE49-F238E27FC236}">
                <a16:creationId xmlns:a16="http://schemas.microsoft.com/office/drawing/2014/main" id="{956FB252-FC51-4268-8018-390E84CF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6" y="2634483"/>
            <a:ext cx="6361565" cy="18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03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Прямой обмен с ГИС ЖКХ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  <p:sp>
        <p:nvSpPr>
          <p:cNvPr id="9" name="Google Shape;91;p15">
            <a:extLst>
              <a:ext uri="{FF2B5EF4-FFF2-40B4-BE49-F238E27FC236}">
                <a16:creationId xmlns:a16="http://schemas.microsoft.com/office/drawing/2014/main" id="{3A44D827-20A9-44D1-8AB9-7C91C842A528}"/>
              </a:ext>
            </a:extLst>
          </p:cNvPr>
          <p:cNvSpPr txBox="1">
            <a:spLocks/>
          </p:cNvSpPr>
          <p:nvPr/>
        </p:nvSpPr>
        <p:spPr>
          <a:xfrm>
            <a:off x="89693" y="1162049"/>
            <a:ext cx="8771732" cy="2407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553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1" indent="0">
              <a:spcBef>
                <a:spcPts val="0"/>
              </a:spcBef>
              <a:buSzPts val="2000"/>
              <a:buNone/>
            </a:pPr>
            <a:r>
              <a:rPr lang="ru-RU" sz="1800" b="1" dirty="0" smtClean="0"/>
              <a:t>Преимущества:</a:t>
            </a:r>
          </a:p>
          <a:p>
            <a:pPr marL="127001" indent="0">
              <a:spcBef>
                <a:spcPts val="0"/>
              </a:spcBef>
              <a:buSzPts val="2000"/>
              <a:buNone/>
            </a:pPr>
            <a:endParaRPr lang="ru-RU" dirty="0" smtClean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sz="1600" dirty="0"/>
              <a:t>В сервис входит техподдержка по любым вопросам обмена с ГИС ЖКХ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sz="1600" dirty="0"/>
              <a:t>Обмен информацией в режиме онлайн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sz="1600" dirty="0"/>
              <a:t>Без использования </a:t>
            </a:r>
            <a:r>
              <a:rPr lang="en-US" sz="1600" dirty="0"/>
              <a:t>Excel-</a:t>
            </a:r>
            <a:r>
              <a:rPr lang="ru-RU" sz="1600" dirty="0" smtClean="0"/>
              <a:t>таблиц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sz="1600" dirty="0"/>
              <a:t>Большая экономия </a:t>
            </a:r>
            <a:r>
              <a:rPr lang="ru-RU" sz="1600" dirty="0" smtClean="0"/>
              <a:t>времени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sz="1600" dirty="0"/>
              <a:t>Не нужно вручную заносить данные на портале ГИС </a:t>
            </a:r>
            <a:r>
              <a:rPr lang="ru-RU" sz="1600" dirty="0" smtClean="0"/>
              <a:t>ЖКХ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sz="1600" dirty="0"/>
              <a:t>На сервере происходит тщательный анализ данных, подбираются необходимые действия для </a:t>
            </a:r>
            <a:r>
              <a:rPr lang="ru-RU" sz="1600" dirty="0" smtClean="0"/>
              <a:t>обмена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sz="1600" dirty="0"/>
              <a:t>Обмен данными максимально простой - по нажатию на одну кнопку. Не требуется сложная настройка в </a:t>
            </a:r>
            <a:r>
              <a:rPr lang="ru-RU" sz="1600" dirty="0" smtClean="0"/>
              <a:t>1С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sz="1600" dirty="0"/>
              <a:t>Сервис содержит в себе много скрытой логики, упрощающей работу пользователей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651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55391"/>
            <a:ext cx="72009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Загрузка показаний умных счетчиков</a:t>
            </a:r>
            <a:endParaRPr sz="22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EBC0CD-9DED-4A56-BFA0-B3DC3D0F4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4" r="59231"/>
          <a:stretch/>
        </p:blipFill>
        <p:spPr>
          <a:xfrm>
            <a:off x="4649145" y="1297939"/>
            <a:ext cx="2919052" cy="31164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D922B4-AD5E-4A1C-B9F1-2DE4816732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45" r="3376"/>
          <a:stretch/>
        </p:blipFill>
        <p:spPr>
          <a:xfrm>
            <a:off x="250825" y="1297939"/>
            <a:ext cx="4291005" cy="31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34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55391"/>
            <a:ext cx="72009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Загрузка показаний умных счетчиков</a:t>
            </a:r>
            <a:endParaRPr sz="22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/>
          </a:p>
        </p:txBody>
      </p:sp>
      <p:sp>
        <p:nvSpPr>
          <p:cNvPr id="9" name="Google Shape;91;p15">
            <a:extLst>
              <a:ext uri="{FF2B5EF4-FFF2-40B4-BE49-F238E27FC236}">
                <a16:creationId xmlns:a16="http://schemas.microsoft.com/office/drawing/2014/main" id="{3A44D827-20A9-44D1-8AB9-7C91C842A528}"/>
              </a:ext>
            </a:extLst>
          </p:cNvPr>
          <p:cNvSpPr txBox="1">
            <a:spLocks/>
          </p:cNvSpPr>
          <p:nvPr/>
        </p:nvSpPr>
        <p:spPr>
          <a:xfrm>
            <a:off x="252413" y="1590194"/>
            <a:ext cx="3924300" cy="2407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553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1" indent="0">
              <a:spcBef>
                <a:spcPts val="0"/>
              </a:spcBef>
              <a:buSzPts val="2000"/>
              <a:buNone/>
            </a:pPr>
            <a:r>
              <a:rPr lang="ru-RU" b="1" dirty="0" smtClean="0"/>
              <a:t>Список производителей:</a:t>
            </a:r>
          </a:p>
          <a:p>
            <a:pPr marL="127001" indent="0">
              <a:spcBef>
                <a:spcPts val="0"/>
              </a:spcBef>
              <a:buSzPts val="2000"/>
              <a:buNone/>
            </a:pPr>
            <a:endParaRPr lang="ru-RU" dirty="0" smtClean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/>
              <a:t>Компания </a:t>
            </a:r>
            <a:r>
              <a:rPr lang="en-US" dirty="0" err="1"/>
              <a:t>Rubetek</a:t>
            </a:r>
            <a:endParaRPr lang="en-US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/>
              <a:t>Компания Болид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/>
              <a:t>Компания </a:t>
            </a:r>
            <a:r>
              <a:rPr lang="en-US" dirty="0" smtClean="0"/>
              <a:t>SAURES</a:t>
            </a:r>
            <a:endParaRPr lang="ru-RU" dirty="0" smtClean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/>
              <a:t>Компания </a:t>
            </a:r>
            <a:r>
              <a:rPr lang="ru-RU" dirty="0" smtClean="0"/>
              <a:t>НЦР</a:t>
            </a:r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ru-RU" dirty="0"/>
              <a:t>Компания </a:t>
            </a:r>
            <a:r>
              <a:rPr lang="ru-RU" dirty="0" err="1" smtClean="0"/>
              <a:t>Инкотекс</a:t>
            </a:r>
            <a:r>
              <a:rPr lang="ru-RU" dirty="0" smtClean="0"/>
              <a:t>-СК</a:t>
            </a: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endParaRPr lang="en-US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endParaRPr lang="ru-RU" dirty="0"/>
          </a:p>
          <a:p>
            <a:pPr marL="469901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745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55391"/>
            <a:ext cx="72009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Загрузка показаний умных счетчиков</a:t>
            </a:r>
            <a:endParaRPr sz="22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/>
          </a:p>
        </p:txBody>
      </p:sp>
      <p:pic>
        <p:nvPicPr>
          <p:cNvPr id="5122" name="Picture 2" descr="Интеграция с сервисом сбора «Saures»">
            <a:extLst>
              <a:ext uri="{FF2B5EF4-FFF2-40B4-BE49-F238E27FC236}">
                <a16:creationId xmlns:a16="http://schemas.microsoft.com/office/drawing/2014/main" id="{1DD80EF2-7504-4C58-B8EF-FC848CEE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03960"/>
            <a:ext cx="6655715" cy="32388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11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Интеграция с телефонией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  <p:pic>
        <p:nvPicPr>
          <p:cNvPr id="2050" name="Picture 2" descr="Меню телефонии в программе 1С: Учет в управляющих компаних ЖКХ, ТСК и ЖСК">
            <a:extLst>
              <a:ext uri="{FF2B5EF4-FFF2-40B4-BE49-F238E27FC236}">
                <a16:creationId xmlns:a16="http://schemas.microsoft.com/office/drawing/2014/main" id="{1A021195-E2E7-4D0C-B5F4-B65F1687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18564"/>
            <a:ext cx="6569075" cy="315794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75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Интеграция с телефонией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  <p:pic>
        <p:nvPicPr>
          <p:cNvPr id="4098" name="Picture 2" descr="Окно формы Новое обращение с кнопкой Привзяать обращение к старой заявке">
            <a:extLst>
              <a:ext uri="{FF2B5EF4-FFF2-40B4-BE49-F238E27FC236}">
                <a16:creationId xmlns:a16="http://schemas.microsoft.com/office/drawing/2014/main" id="{83800A9A-E3C7-46B7-85D0-9247455B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8227"/>
            <a:ext cx="5040276" cy="361405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54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ctrTitle"/>
          </p:nvPr>
        </p:nvSpPr>
        <p:spPr>
          <a:xfrm>
            <a:off x="250825" y="2095500"/>
            <a:ext cx="864235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СПАСИБО </a:t>
            </a:r>
            <a:br>
              <a:rPr lang="en-US" sz="32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Сайт ЖКХ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AF89-3D26-4F95-A1EB-847BEE778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935257"/>
            <a:ext cx="5658197" cy="354654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0759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Сайт ЖКХ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1E5B49-7526-40B5-85F2-577A3E476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018065"/>
            <a:ext cx="4644769" cy="348265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136A7-6A39-48D0-AF67-12CDAAF53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225" y="1673178"/>
            <a:ext cx="3911697" cy="282754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5327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Сайт ЖКХ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84D078-4BC3-473C-8A21-8AB3762CB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877578"/>
            <a:ext cx="4594946" cy="361535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6651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Сайт ЖКХ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55F3A3-6618-4F03-BD91-6825E3436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09" y="906715"/>
            <a:ext cx="4519907" cy="362233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1456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Сайт ЖКХ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EA4DF7-8802-41D0-96D8-87CD86A0F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948000"/>
            <a:ext cx="4756946" cy="358208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387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Сайт ЖКХ</a:t>
            </a:r>
            <a:endParaRPr dirty="0"/>
          </a:p>
        </p:txBody>
      </p:sp>
      <p:sp>
        <p:nvSpPr>
          <p:cNvPr id="92" name="Google Shape;92;p15"/>
          <p:cNvSpPr txBox="1"/>
          <p:nvPr/>
        </p:nvSpPr>
        <p:spPr>
          <a:xfrm>
            <a:off x="6877050" y="0"/>
            <a:ext cx="2266950" cy="1735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2562" marR="0" lvl="0" indent="-55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55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F5D9B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159625" y="452437"/>
            <a:ext cx="1701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Здесь будет располагаться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с докладчиком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создания презентации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голубой прямоугольник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удалить, оставив только</a:t>
            </a:r>
            <a:b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этого размера под видео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67E541-CD05-4CFE-9C3F-34A412CB0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875833"/>
            <a:ext cx="5028194" cy="361884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79191543"/>
      </p:ext>
    </p:extLst>
  </p:cSld>
  <p:clrMapOvr>
    <a:masterClrMapping/>
  </p:clrMapOvr>
</p:sld>
</file>

<file path=ppt/theme/theme1.xml><?xml version="1.0" encoding="utf-8"?>
<a:theme xmlns:a="http://schemas.openxmlformats.org/drawingml/2006/main" name="13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1948</Words>
  <Application>Microsoft Office PowerPoint</Application>
  <PresentationFormat>Произвольный</PresentationFormat>
  <Paragraphs>395</Paragraphs>
  <Slides>38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</vt:lpstr>
      <vt:lpstr>Noto Sans Symbols</vt:lpstr>
      <vt:lpstr>Roboto</vt:lpstr>
      <vt:lpstr>Verdana</vt:lpstr>
      <vt:lpstr>Wingdings</vt:lpstr>
      <vt:lpstr>13_Оформление по умолчанию</vt:lpstr>
      <vt:lpstr>5_Оформление по умолчанию</vt:lpstr>
      <vt:lpstr>9_Оформление по умолчанию</vt:lpstr>
      <vt:lpstr>11_Оформление по умолчанию</vt:lpstr>
      <vt:lpstr>14_Оформление по умолчанию</vt:lpstr>
      <vt:lpstr>1С:ЖКХ и сервисы, которые делают проще работу предприятий ЖКХ</vt:lpstr>
      <vt:lpstr>Дополнительные модули ЖКХ</vt:lpstr>
      <vt:lpstr>Сайт ЖКХ</vt:lpstr>
      <vt:lpstr>Сайт ЖКХ</vt:lpstr>
      <vt:lpstr>Сайт ЖКХ</vt:lpstr>
      <vt:lpstr>Сайт ЖКХ</vt:lpstr>
      <vt:lpstr>Сайт ЖКХ</vt:lpstr>
      <vt:lpstr>Сайт ЖКХ</vt:lpstr>
      <vt:lpstr>Сайт ЖКХ</vt:lpstr>
      <vt:lpstr>Сайт ЖКХ</vt:lpstr>
      <vt:lpstr>Сайт ЖКХ</vt:lpstr>
      <vt:lpstr>Сайт ЖКХ</vt:lpstr>
      <vt:lpstr>Сайт ЖКХ</vt:lpstr>
      <vt:lpstr>ЖКХ: Личный кабинет</vt:lpstr>
      <vt:lpstr>ЖКХ: Личный кабинет</vt:lpstr>
      <vt:lpstr>ЖКХ: Личный кабинет</vt:lpstr>
      <vt:lpstr>ЖКХ: Личный кабинет</vt:lpstr>
      <vt:lpstr>ЖКХ: Личный кабинет</vt:lpstr>
      <vt:lpstr>ЖКХ: Личный кабинет</vt:lpstr>
      <vt:lpstr>ЖКХ: Личный кабинет</vt:lpstr>
      <vt:lpstr>ЖКХ: Личный кабинет</vt:lpstr>
      <vt:lpstr>ЖКХ: Личный кабинет</vt:lpstr>
      <vt:lpstr>ЖКХ: Личный кабинет</vt:lpstr>
      <vt:lpstr>ЖКХ: Личный кабинет</vt:lpstr>
      <vt:lpstr>ЖКХ: Личный кабинет</vt:lpstr>
      <vt:lpstr>ЖКХ: Личный кабинет</vt:lpstr>
      <vt:lpstr>ЖКХ: Личный кабинет</vt:lpstr>
      <vt:lpstr>Заявки мастера ЖКХ</vt:lpstr>
      <vt:lpstr>Заявки мастера ЖКХ</vt:lpstr>
      <vt:lpstr>Рассылка СМС</vt:lpstr>
      <vt:lpstr>Прямой обмен с ГИС ЖКХ</vt:lpstr>
      <vt:lpstr>Прямой обмен с ГИС ЖКХ</vt:lpstr>
      <vt:lpstr>Загрузка показаний умных счетчиков</vt:lpstr>
      <vt:lpstr>Загрузка показаний умных счетчиков</vt:lpstr>
      <vt:lpstr>Загрузка показаний умных счетчиков</vt:lpstr>
      <vt:lpstr>Интеграция с телефонией</vt:lpstr>
      <vt:lpstr>Интеграция с телефонией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1С:ЖКХ и сервисы, которые делают проще работу предприятий ЖКХ</dc:title>
  <cp:lastModifiedBy>Ann</cp:lastModifiedBy>
  <cp:revision>17</cp:revision>
  <dcterms:modified xsi:type="dcterms:W3CDTF">2021-12-24T10:10:48Z</dcterms:modified>
</cp:coreProperties>
</file>